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sldIdLst>
    <p:sldId id="277" r:id="rId2"/>
    <p:sldId id="256" r:id="rId3"/>
    <p:sldId id="274" r:id="rId4"/>
    <p:sldId id="257" r:id="rId5"/>
    <p:sldId id="258" r:id="rId6"/>
    <p:sldId id="259" r:id="rId7"/>
    <p:sldId id="26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70" r:id="rId18"/>
    <p:sldId id="271" r:id="rId19"/>
    <p:sldId id="272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A7ED3A-0C67-44A3-80E5-F12CB5F2DC88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8876DF-B64C-42E9-B586-C7DBE830FBD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192296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8876DF-B64C-42E9-B586-C7DBE830FBD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845621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22.08.2014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edge/>
  </p:transition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pic>
        <p:nvPicPr>
          <p:cNvPr id="2050" name="Picture 2" descr="C:\Users\ДС Солнышко\Desktop\документы\фото галерея\альбом 2013\фото\DSC013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11760" y="1559621"/>
            <a:ext cx="6512511" cy="1143000"/>
          </a:xfrm>
        </p:spPr>
        <p:txBody>
          <a:bodyPr/>
          <a:lstStyle/>
          <a:p>
            <a:r>
              <a:rPr lang="ru-RU" dirty="0">
                <a:effectLst/>
              </a:rPr>
              <a:t>Речь участников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4581128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Монолог взрослого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932040" y="4581128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6"/>
                </a:solidFill>
              </a:rPr>
              <a:t>Общение взрослого и детей</a:t>
            </a:r>
          </a:p>
        </p:txBody>
      </p:sp>
      <p:pic>
        <p:nvPicPr>
          <p:cNvPr id="7170" name="Picture 2" descr="D:\род.собр\фото собрания\воспит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39" y="764704"/>
            <a:ext cx="3024336" cy="273283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3403244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908720"/>
            <a:ext cx="6512511" cy="1143000"/>
          </a:xfrm>
        </p:spPr>
        <p:txBody>
          <a:bodyPr/>
          <a:lstStyle/>
          <a:p>
            <a:r>
              <a:rPr lang="ru-RU" dirty="0">
                <a:effectLst/>
              </a:rPr>
              <a:t>Модель организации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4653136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Аналог классно-урочной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4008" y="4581128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6"/>
                </a:solidFill>
              </a:rPr>
              <a:t>Совместная деятельность взрослого и детей</a:t>
            </a:r>
          </a:p>
        </p:txBody>
      </p:sp>
      <p:pic>
        <p:nvPicPr>
          <p:cNvPr id="8195" name="Picture 3" descr="D:\род.собр\фото собрания\воспит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772816"/>
            <a:ext cx="3168352" cy="248823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97108798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0648"/>
            <a:ext cx="6512511" cy="1143000"/>
          </a:xfrm>
        </p:spPr>
        <p:txBody>
          <a:bodyPr/>
          <a:lstStyle/>
          <a:p>
            <a:r>
              <a:rPr lang="ru-RU" dirty="0">
                <a:effectLst/>
              </a:rPr>
              <a:t>Основной принцип организации содержания образования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4653136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Предметный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4008" y="4653136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6"/>
                </a:solidFill>
              </a:rPr>
              <a:t>Смысловой (темы, проекты, проблемы, события и др.)</a:t>
            </a:r>
          </a:p>
        </p:txBody>
      </p:sp>
      <p:pic>
        <p:nvPicPr>
          <p:cNvPr id="9218" name="Picture 2" descr="D:\род.собр\фото собрания\девочка с косичкам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484784"/>
            <a:ext cx="2381250" cy="238125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41044456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6512511" cy="1143000"/>
          </a:xfrm>
        </p:spPr>
        <p:txBody>
          <a:bodyPr/>
          <a:lstStyle/>
          <a:p>
            <a:pPr algn="l"/>
            <a:r>
              <a:rPr lang="ru-RU" dirty="0">
                <a:effectLst/>
              </a:rPr>
              <a:t>Основные принципы реализации содержания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2852936"/>
            <a:ext cx="3346704" cy="3474720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Дифференциация: содержание дошкольного образования расчленено (дифференцировано0 на отдельные предметы, аналогичные школьным, - ознакомление с окружающим миром, формирование элементарных  математических представлений, развитие речи, рисование, лепка, аппликация и др.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220072" y="1196752"/>
            <a:ext cx="3346704" cy="3474720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accent6"/>
                </a:solidFill>
              </a:rPr>
              <a:t>Интеграция. Дифференцированное для взрослых на уровне нормативных и программно-методических документов содержание дошкольного образования реализуется как интегративное в реальном образовательном процессе. Содержание дошкольного образования представлено как социально и личностно значимые для дошкольников темы, реализуемые в различных видах детской деятельности.</a:t>
            </a:r>
          </a:p>
        </p:txBody>
      </p:sp>
    </p:spTree>
    <p:extLst>
      <p:ext uri="{BB962C8B-B14F-4D97-AF65-F5344CB8AC3E}">
        <p14:creationId xmlns="" xmlns:p14="http://schemas.microsoft.com/office/powerpoint/2010/main" val="71161898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332656"/>
            <a:ext cx="6512511" cy="1143000"/>
          </a:xfrm>
        </p:spPr>
        <p:txBody>
          <a:bodyPr/>
          <a:lstStyle/>
          <a:p>
            <a:pPr algn="l"/>
            <a:r>
              <a:rPr lang="ru-RU" dirty="0">
                <a:effectLst/>
              </a:rPr>
              <a:t>Основное средство реализации содержания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3212976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Методики как набор предписаний, требующих точного исполнения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004048" y="3140968"/>
            <a:ext cx="3346704" cy="347472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6"/>
                </a:solidFill>
              </a:rPr>
              <a:t>Технологии как некий алгоритм действий взрослого, допускающий творчество всех субъектов образовательного процесса</a:t>
            </a:r>
          </a:p>
        </p:txBody>
      </p:sp>
    </p:spTree>
    <p:extLst>
      <p:ext uri="{BB962C8B-B14F-4D97-AF65-F5344CB8AC3E}">
        <p14:creationId xmlns="" xmlns:p14="http://schemas.microsoft.com/office/powerpoint/2010/main" val="192735984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332656"/>
            <a:ext cx="6512511" cy="1143000"/>
          </a:xfrm>
        </p:spPr>
        <p:txBody>
          <a:bodyPr/>
          <a:lstStyle/>
          <a:p>
            <a:r>
              <a:rPr lang="ru-RU" dirty="0">
                <a:effectLst/>
              </a:rPr>
              <a:t>Преобладающие методы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3573016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Словесные, объяснительные, носящие репродуктивный характер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076056" y="3573016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6"/>
                </a:solidFill>
              </a:rPr>
              <a:t>Поискового, проблемного характера</a:t>
            </a:r>
          </a:p>
        </p:txBody>
      </p:sp>
      <p:pic>
        <p:nvPicPr>
          <p:cNvPr id="10242" name="Picture 2" descr="D:\род.собр\фото собрания\с пылесосом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07" y="1052736"/>
            <a:ext cx="3201684" cy="208823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36603034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03648" y="404664"/>
            <a:ext cx="6512511" cy="1143000"/>
          </a:xfrm>
        </p:spPr>
        <p:txBody>
          <a:bodyPr/>
          <a:lstStyle/>
          <a:p>
            <a:r>
              <a:rPr lang="ru-RU" dirty="0">
                <a:effectLst/>
              </a:rPr>
              <a:t>Основной путь и характер образования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1988840"/>
            <a:ext cx="3346704" cy="347472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Многократное повторение (натаскивание), подражание, имитация, следование образцам. Преобладает овладение операционной стороной деятельности.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932040" y="2996952"/>
            <a:ext cx="3346704" cy="347472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6"/>
                </a:solidFill>
              </a:rPr>
              <a:t>Естественное усвоение. Преобладает развитие смыслов, мотивов, целеполагания деятельности</a:t>
            </a:r>
          </a:p>
        </p:txBody>
      </p:sp>
    </p:spTree>
    <p:extLst>
      <p:ext uri="{BB962C8B-B14F-4D97-AF65-F5344CB8AC3E}">
        <p14:creationId xmlns="" xmlns:p14="http://schemas.microsoft.com/office/powerpoint/2010/main" val="35804341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6512511" cy="1143000"/>
          </a:xfrm>
        </p:spPr>
        <p:txBody>
          <a:bodyPr/>
          <a:lstStyle/>
          <a:p>
            <a:r>
              <a:rPr lang="ru-RU" dirty="0">
                <a:effectLst/>
              </a:rPr>
              <a:t>Основные формы организации детей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4437112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Фронтальные (групповые), сочетаемые с подгрупповыми и 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индивидуальными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207276" y="4509120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6"/>
                </a:solidFill>
              </a:rPr>
              <a:t>Подгрупповые, сочетаемые с групповыми и индивидуальными</a:t>
            </a:r>
          </a:p>
        </p:txBody>
      </p:sp>
      <p:pic>
        <p:nvPicPr>
          <p:cNvPr id="11266" name="Picture 2" descr="D:\род.собр\фото собрания\дети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1952870"/>
            <a:ext cx="3964812" cy="2448272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76320801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404664"/>
            <a:ext cx="6512511" cy="1143000"/>
          </a:xfrm>
        </p:spPr>
        <p:txBody>
          <a:bodyPr/>
          <a:lstStyle/>
          <a:p>
            <a:r>
              <a:rPr lang="ru-RU" dirty="0">
                <a:effectLst/>
              </a:rPr>
              <a:t>Степень </a:t>
            </a:r>
            <a:r>
              <a:rPr lang="ru-RU" dirty="0" err="1">
                <a:effectLst/>
              </a:rPr>
              <a:t>регламенти</a:t>
            </a:r>
            <a:r>
              <a:rPr lang="ru-RU" dirty="0">
                <a:effectLst/>
              </a:rPr>
              <a:t>-</a:t>
            </a:r>
            <a:br>
              <a:rPr lang="ru-RU" dirty="0">
                <a:effectLst/>
              </a:rPr>
            </a:br>
            <a:r>
              <a:rPr lang="ru-RU" dirty="0" err="1">
                <a:effectLst/>
              </a:rPr>
              <a:t>рованности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620688"/>
            <a:ext cx="3346704" cy="3474720"/>
          </a:xfrm>
        </p:spPr>
        <p:txBody>
          <a:bodyPr>
            <a:noAutofit/>
          </a:bodyPr>
          <a:lstStyle/>
          <a:p>
            <a:r>
              <a:rPr lang="ru-RU" sz="1800" dirty="0">
                <a:solidFill>
                  <a:schemeClr val="accent3">
                    <a:lumMod val="50000"/>
                  </a:schemeClr>
                </a:solidFill>
              </a:rPr>
              <a:t>Очень высокая: образовательный процесс жёстко регламентирован по времени, содержанию и формам логикой изучаемых учебных предметов, а также определяемых данной логикой планов образовательной деятельности, конспектов учебных занятий, сценариев и т.п. любые «отступления» квалифицируются как недостатки образовательного процесса, в том числе обусловленные учётом потребностей и интересов детей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076056" y="2996952"/>
            <a:ext cx="3346704" cy="3474720"/>
          </a:xfrm>
        </p:spPr>
        <p:txBody>
          <a:bodyPr>
            <a:normAutofit fontScale="85000" lnSpcReduction="20000"/>
          </a:bodyPr>
          <a:lstStyle/>
          <a:p>
            <a:r>
              <a:rPr lang="ru-RU" dirty="0">
                <a:solidFill>
                  <a:schemeClr val="accent6"/>
                </a:solidFill>
              </a:rPr>
              <a:t>Низкая. Регламентация образовательного процесса существует, но он организован достаточно гибко. Поощряя «отступления» взрослого от планов, конспектов и </a:t>
            </a:r>
            <a:r>
              <a:rPr lang="ru-RU" dirty="0" err="1">
                <a:solidFill>
                  <a:schemeClr val="accent6"/>
                </a:solidFill>
              </a:rPr>
              <a:t>т.д.в</a:t>
            </a:r>
            <a:r>
              <a:rPr lang="ru-RU" dirty="0">
                <a:solidFill>
                  <a:schemeClr val="accent6"/>
                </a:solidFill>
              </a:rPr>
              <a:t> соответствии с потребностями и интересами детей, актуальной ситуацией образовательного процесса</a:t>
            </a:r>
          </a:p>
        </p:txBody>
      </p:sp>
    </p:spTree>
    <p:extLst>
      <p:ext uri="{BB962C8B-B14F-4D97-AF65-F5344CB8AC3E}">
        <p14:creationId xmlns="" xmlns:p14="http://schemas.microsoft.com/office/powerpoint/2010/main" val="3312997125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0648"/>
            <a:ext cx="6512511" cy="1143000"/>
          </a:xfrm>
        </p:spPr>
        <p:txBody>
          <a:bodyPr/>
          <a:lstStyle/>
          <a:p>
            <a:r>
              <a:rPr lang="ru-RU" dirty="0">
                <a:effectLst/>
              </a:rPr>
              <a:t>Организация пространства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980728"/>
            <a:ext cx="3346704" cy="347472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Взрослый над детьми и (или) напротив них: занимает типично «учительское» место, появляется для оказания помощи, контроля и оценки детских работ. Дети, как правило, не перемещаются в пространстве для поддержания дисциплины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860032" y="1844824"/>
            <a:ext cx="3346704" cy="3474720"/>
          </a:xfrm>
        </p:spPr>
        <p:txBody>
          <a:bodyPr>
            <a:noAutofit/>
          </a:bodyPr>
          <a:lstStyle/>
          <a:p>
            <a:r>
              <a:rPr lang="ru-RU" sz="1600" dirty="0">
                <a:solidFill>
                  <a:schemeClr val="accent6"/>
                </a:solidFill>
              </a:rPr>
              <a:t>Взрослый вместе с детьми участвует в какой-либо деятельности. Его позиция в пространстве определяется её характером. Может, например, в ходе продуктивной деятельности вместе с детьми сидеть за общим столом и выполнять свою часть коллективной работы, оказывая при необходимости помощь детям как старший партнёр. Дети могут перемещаться в пространстве в рамках осуществления деятельности (спрашивать, советоваться, договариваться, </a:t>
            </a:r>
            <a:r>
              <a:rPr lang="ru-RU" sz="1600" dirty="0" smtClean="0">
                <a:solidFill>
                  <a:schemeClr val="accent6"/>
                </a:solidFill>
              </a:rPr>
              <a:t>распределяться)</a:t>
            </a:r>
            <a:endParaRPr lang="ru-RU" sz="1600" dirty="0">
              <a:solidFill>
                <a:schemeClr val="accent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0028974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3795" y="5000637"/>
            <a:ext cx="4026899" cy="934028"/>
          </a:xfrm>
        </p:spPr>
        <p:txBody>
          <a:bodyPr>
            <a:normAutofit/>
          </a:bodyPr>
          <a:lstStyle/>
          <a:p>
            <a:pPr algn="ctr"/>
            <a:endParaRPr lang="ru-RU" sz="14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476672"/>
            <a:ext cx="7175351" cy="1793167"/>
          </a:xfrm>
        </p:spPr>
        <p:txBody>
          <a:bodyPr>
            <a:noAutofit/>
          </a:bodyPr>
          <a:lstStyle/>
          <a:p>
            <a: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4400" b="1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Обновление содержания дошкольного образования в условиях внедрения ФГОС</a:t>
            </a:r>
            <a:br>
              <a:rPr lang="ru-RU" sz="4400" dirty="0" smtClean="0">
                <a:latin typeface="Times New Roman" pitchFamily="18" charset="0"/>
                <a:cs typeface="Times New Roman" pitchFamily="18" charset="0"/>
              </a:rPr>
            </a:br>
            <a:endParaRPr lang="ru-RU" sz="44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D:\род.собр\фото собрания\ltnb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4437112"/>
            <a:ext cx="2657872" cy="180403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38853952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>
          <a:xfrm>
            <a:off x="1714480" y="5286388"/>
            <a:ext cx="5637010" cy="1458183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МБДОУ </a:t>
            </a:r>
            <a:r>
              <a:rPr lang="ru-RU" dirty="0" err="1" smtClean="0"/>
              <a:t>Нармонский</a:t>
            </a:r>
            <a:r>
              <a:rPr lang="ru-RU" dirty="0" smtClean="0"/>
              <a:t> детский сад «Солнышко»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467544" y="1844824"/>
            <a:ext cx="8136904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 smtClean="0"/>
              <a:t>Спасибо за внимание !</a:t>
            </a:r>
            <a:endParaRPr lang="ru-RU" dirty="0"/>
          </a:p>
        </p:txBody>
      </p:sp>
      <p:pic>
        <p:nvPicPr>
          <p:cNvPr id="4" name="Рисунок 3" descr="один ребёнок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51920" y="3068960"/>
            <a:ext cx="1440160" cy="165618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0096302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404664"/>
            <a:ext cx="6512511" cy="1143000"/>
          </a:xfrm>
        </p:spPr>
        <p:txBody>
          <a:bodyPr/>
          <a:lstStyle/>
          <a:p>
            <a:pPr algn="ctr"/>
            <a:r>
              <a:rPr lang="ru-RU" dirty="0">
                <a:effectLst/>
              </a:rPr>
              <a:t>Характеристика образовательного процесса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3391416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Традиционная образовательная программа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148064" y="3383280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6"/>
                </a:solidFill>
              </a:rPr>
              <a:t>ФГОС</a:t>
            </a:r>
          </a:p>
        </p:txBody>
      </p:sp>
    </p:spTree>
    <p:extLst>
      <p:ext uri="{BB962C8B-B14F-4D97-AF65-F5344CB8AC3E}">
        <p14:creationId xmlns="" xmlns:p14="http://schemas.microsoft.com/office/powerpoint/2010/main" val="603033607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402928"/>
            <a:ext cx="6512511" cy="1143000"/>
          </a:xfrm>
        </p:spPr>
        <p:txBody>
          <a:bodyPr/>
          <a:lstStyle/>
          <a:p>
            <a:r>
              <a:rPr lang="ru-RU" dirty="0">
                <a:effectLst/>
              </a:rPr>
              <a:t>Ценностная ориентация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27584" y="4293096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Общечеловеческие ценности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88024" y="4293096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6"/>
                </a:solidFill>
              </a:rPr>
              <a:t>Общечеловеческие ценности и толерантность</a:t>
            </a:r>
          </a:p>
        </p:txBody>
      </p:sp>
      <p:pic>
        <p:nvPicPr>
          <p:cNvPr id="2050" name="Picture 2" descr="D:\род.собр\фото собрания\дети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04664"/>
            <a:ext cx="3228020" cy="258241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85705661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60648"/>
            <a:ext cx="6512511" cy="1143000"/>
          </a:xfrm>
        </p:spPr>
        <p:txBody>
          <a:bodyPr/>
          <a:lstStyle/>
          <a:p>
            <a:r>
              <a:rPr lang="ru-RU" dirty="0">
                <a:effectLst/>
              </a:rPr>
              <a:t>Целевая направленность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3403113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Формирование определённых знаний, умений и навыков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932040" y="3383280"/>
            <a:ext cx="3346704" cy="347472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6"/>
                </a:solidFill>
              </a:rPr>
              <a:t>Формирование личности. Обучение, которое ведёт за собой развитие ребёнка.</a:t>
            </a:r>
          </a:p>
        </p:txBody>
      </p:sp>
      <p:pic>
        <p:nvPicPr>
          <p:cNvPr id="3074" name="Picture 2" descr="D:\род.собр\фото собрания\дети в песочнице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1" y="548680"/>
            <a:ext cx="3072342" cy="230425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000702982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360512"/>
            <a:ext cx="6512511" cy="1143000"/>
          </a:xfrm>
        </p:spPr>
        <p:txBody>
          <a:bodyPr/>
          <a:lstStyle/>
          <a:p>
            <a:r>
              <a:rPr lang="ru-RU" dirty="0">
                <a:effectLst/>
              </a:rPr>
              <a:t>Ориентация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55576" y="3933056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На «среднего» ребёнка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5004048" y="3933056"/>
            <a:ext cx="3346704" cy="347472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6"/>
                </a:solidFill>
              </a:rPr>
              <a:t>Личностная, учитывающая индивидуальные особенности каждого ребёнка.</a:t>
            </a:r>
          </a:p>
        </p:txBody>
      </p:sp>
      <p:pic>
        <p:nvPicPr>
          <p:cNvPr id="4098" name="Picture 2" descr="D:\род.собр\фото собрания\с белко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652" y="520598"/>
            <a:ext cx="3523469" cy="302433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2688475569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23728" y="548680"/>
            <a:ext cx="6512511" cy="1143000"/>
          </a:xfrm>
        </p:spPr>
        <p:txBody>
          <a:bodyPr/>
          <a:lstStyle/>
          <a:p>
            <a:r>
              <a:rPr lang="ru-RU" dirty="0">
                <a:effectLst/>
              </a:rPr>
              <a:t>Обязательность участия детей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19359" y="3573016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Обязательно для всех детей; у них нет выбора.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16016" y="3645024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6"/>
                </a:solidFill>
              </a:rPr>
              <a:t>Желательно, но необязательно. Есть выбор: участвовать в совместной со взрослыми деятельности или заниматься другой деятельностью.</a:t>
            </a:r>
          </a:p>
        </p:txBody>
      </p:sp>
      <p:pic>
        <p:nvPicPr>
          <p:cNvPr id="5122" name="Picture 2" descr="D:\род.собр\фото собрания\дети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3168352" cy="237626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33933732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332656"/>
            <a:ext cx="6512511" cy="1143000"/>
          </a:xfrm>
        </p:spPr>
        <p:txBody>
          <a:bodyPr/>
          <a:lstStyle/>
          <a:p>
            <a:r>
              <a:rPr lang="ru-RU" dirty="0">
                <a:effectLst/>
              </a:rPr>
              <a:t>Основные мотивы участия детей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2924944"/>
            <a:ext cx="3346704" cy="3474720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Авторитарный подход взрослого. Сужение спектра смыслов деятельности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644008" y="2996952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6"/>
                </a:solidFill>
              </a:rPr>
              <a:t>Интерес ребёнка. Обогащение смыслов деятельности.</a:t>
            </a:r>
          </a:p>
        </p:txBody>
      </p:sp>
    </p:spTree>
    <p:extLst>
      <p:ext uri="{BB962C8B-B14F-4D97-AF65-F5344CB8AC3E}">
        <p14:creationId xmlns="" xmlns:p14="http://schemas.microsoft.com/office/powerpoint/2010/main" val="1739643220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332656"/>
            <a:ext cx="6512511" cy="1143000"/>
          </a:xfrm>
        </p:spPr>
        <p:txBody>
          <a:bodyPr/>
          <a:lstStyle/>
          <a:p>
            <a:r>
              <a:rPr lang="ru-RU" dirty="0">
                <a:effectLst/>
              </a:rPr>
              <a:t>Стиль поведения взрослого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3933056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3">
                    <a:lumMod val="50000"/>
                  </a:schemeClr>
                </a:solidFill>
              </a:rPr>
              <a:t>Руководящий, императивный, назидательный (</a:t>
            </a:r>
            <a:r>
              <a:rPr lang="ru-RU" sz="2400" dirty="0" smtClean="0">
                <a:solidFill>
                  <a:schemeClr val="accent3">
                    <a:lumMod val="50000"/>
                  </a:schemeClr>
                </a:solidFill>
              </a:rPr>
              <a:t>дети–подчинённые)</a:t>
            </a:r>
            <a:endParaRPr lang="ru-RU" sz="24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>
          <a:xfrm>
            <a:off x="4716016" y="3933056"/>
            <a:ext cx="3346704" cy="3474720"/>
          </a:xfrm>
        </p:spPr>
        <p:txBody>
          <a:bodyPr>
            <a:normAutofit/>
          </a:bodyPr>
          <a:lstStyle/>
          <a:p>
            <a:r>
              <a:rPr lang="ru-RU" sz="2400" dirty="0">
                <a:solidFill>
                  <a:schemeClr val="accent6"/>
                </a:solidFill>
              </a:rPr>
              <a:t>Демократический, уважительный (дети – собеседники и </a:t>
            </a:r>
            <a:r>
              <a:rPr lang="ru-RU" sz="2400" dirty="0" smtClean="0">
                <a:solidFill>
                  <a:schemeClr val="accent6"/>
                </a:solidFill>
              </a:rPr>
              <a:t>партнёры)</a:t>
            </a:r>
            <a:endParaRPr lang="ru-RU" sz="2400" dirty="0">
              <a:solidFill>
                <a:schemeClr val="accent6"/>
              </a:solidFill>
            </a:endParaRPr>
          </a:p>
        </p:txBody>
      </p:sp>
      <p:pic>
        <p:nvPicPr>
          <p:cNvPr id="6146" name="Picture 2" descr="D:\род.собр\фото собрания\воспитатель с детьми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08720"/>
            <a:ext cx="3057128" cy="229284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45632178"/>
      </p:ext>
    </p:extLst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176</TotalTime>
  <Words>543</Words>
  <Application>Microsoft Office PowerPoint</Application>
  <PresentationFormat>Экран (4:3)</PresentationFormat>
  <Paragraphs>55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Воздушный поток</vt:lpstr>
      <vt:lpstr>Слайд 1</vt:lpstr>
      <vt:lpstr> Обновление содержания дошкольного образования в условиях внедрения ФГОС </vt:lpstr>
      <vt:lpstr>Характеристика образовательного процесса</vt:lpstr>
      <vt:lpstr>Ценностная ориентация</vt:lpstr>
      <vt:lpstr>Целевая направленность</vt:lpstr>
      <vt:lpstr>Ориентация</vt:lpstr>
      <vt:lpstr>Обязательность участия детей</vt:lpstr>
      <vt:lpstr>Основные мотивы участия детей</vt:lpstr>
      <vt:lpstr>Стиль поведения взрослого</vt:lpstr>
      <vt:lpstr>Речь участников</vt:lpstr>
      <vt:lpstr>Модель организации</vt:lpstr>
      <vt:lpstr>Основной принцип организации содержания образования</vt:lpstr>
      <vt:lpstr>Основные принципы реализации содержания</vt:lpstr>
      <vt:lpstr>Основное средство реализации содержания</vt:lpstr>
      <vt:lpstr>Преобладающие методы</vt:lpstr>
      <vt:lpstr>Основной путь и характер образования</vt:lpstr>
      <vt:lpstr>Основные формы организации детей</vt:lpstr>
      <vt:lpstr>Степень регламенти- рованности</vt:lpstr>
      <vt:lpstr>Организация пространства</vt:lpstr>
      <vt:lpstr>Спасибо за внимание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СРАВНИТЕЛЬНЫЙ АНАЛИЗ ПРИНЦИПОВ ТРАДИЦИОННОЙ  ПРОГРАММЫ И ФГОС ДОШКОЛЬНОГО ОБРАЗОВАНИЯ</dc:title>
  <dc:creator>Лариса</dc:creator>
  <cp:lastModifiedBy>Владимир</cp:lastModifiedBy>
  <cp:revision>17</cp:revision>
  <dcterms:created xsi:type="dcterms:W3CDTF">2014-01-20T17:26:56Z</dcterms:created>
  <dcterms:modified xsi:type="dcterms:W3CDTF">2014-08-22T01:48:41Z</dcterms:modified>
</cp:coreProperties>
</file>